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79" r:id="rId4"/>
    <p:sldId id="280" r:id="rId5"/>
    <p:sldId id="258" r:id="rId6"/>
    <p:sldId id="259" r:id="rId7"/>
    <p:sldId id="261" r:id="rId8"/>
    <p:sldId id="262" r:id="rId9"/>
    <p:sldId id="263" r:id="rId10"/>
    <p:sldId id="265" r:id="rId11"/>
    <p:sldId id="266" r:id="rId12"/>
    <p:sldId id="273" r:id="rId13"/>
    <p:sldId id="274" r:id="rId14"/>
    <p:sldId id="281" r:id="rId15"/>
    <p:sldId id="282" r:id="rId16"/>
    <p:sldId id="283" r:id="rId17"/>
    <p:sldId id="285" r:id="rId18"/>
    <p:sldId id="267" r:id="rId19"/>
    <p:sldId id="268" r:id="rId20"/>
    <p:sldId id="269" r:id="rId21"/>
    <p:sldId id="270" r:id="rId22"/>
    <p:sldId id="271" r:id="rId23"/>
    <p:sldId id="284" r:id="rId24"/>
    <p:sldId id="286" r:id="rId25"/>
    <p:sldId id="275" r:id="rId26"/>
    <p:sldId id="276" r:id="rId27"/>
    <p:sldId id="277" r:id="rId28"/>
    <p:sldId id="27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5" d="100"/>
          <a:sy n="95" d="100"/>
        </p:scale>
        <p:origin x="3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8F820-91F5-4317-95AE-90249D8FE62D}" type="datetimeFigureOut">
              <a:rPr lang="pl-PL" smtClean="0"/>
              <a:t>2017-01-03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3766C-52CE-4B97-8394-F58F028C12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847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A9A492E-471C-42A5-86DB-02725B1ECD97}" type="datetime1">
              <a:rPr lang="en-US" smtClean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9AB7-D952-48C9-971D-D692EE2DF6E9}" type="datetime1">
              <a:rPr lang="en-US" smtClean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3B06-00CB-4ED0-898F-5E16BD59C208}" type="datetime1">
              <a:rPr lang="en-US" smtClean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4C5E-0416-4040-BDFD-A97E7F12AE42}" type="datetime1">
              <a:rPr lang="en-US" smtClean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05F8-4934-4DE2-8E73-048370ED08D8}" type="datetime1">
              <a:rPr lang="en-US" smtClean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5CE2-1983-4268-A6B2-5A95938A4D9A}" type="datetime1">
              <a:rPr lang="en-US" smtClean="0"/>
              <a:t>1/3/2017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03DD-E28D-4E42-A4FB-7B5350F6FBE9}" type="datetime1">
              <a:rPr lang="en-US" smtClean="0"/>
              <a:t>1/3/2017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E9D4-8FCF-4761-AE67-78D806D0387E}" type="datetime1">
              <a:rPr lang="en-US" smtClean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72B8-7991-4059-8696-480EED258A99}" type="datetime1">
              <a:rPr lang="en-US" smtClean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1653-00BB-4073-BD21-A123FF6FFE48}" type="datetime1">
              <a:rPr lang="en-US" smtClean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4189-6B13-4ACC-B129-58AB0BD27B92}" type="datetime1">
              <a:rPr lang="en-US" smtClean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E0260-5BD0-4EDC-885F-F3F88F558C32}" type="datetime1">
              <a:rPr lang="en-US" smtClean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FE41-0AA9-41F8-8A5D-9E96E3B3969A}" type="datetime1">
              <a:rPr lang="en-US" smtClean="0"/>
              <a:t>1/3/2017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FB7C-8915-429F-89AC-E35EEF57FE43}" type="datetime1">
              <a:rPr lang="en-US" smtClean="0"/>
              <a:t>1/3/2017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87EA-672E-4460-8EBB-DD1881E1DFDC}" type="datetime1">
              <a:rPr lang="en-US" smtClean="0"/>
              <a:t>1/3/2017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31A6F-DC14-42E9-9B44-6B803BF6F311}" type="datetime1">
              <a:rPr lang="en-US" smtClean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57D7-CB57-413A-A114-E0690E1FF009}" type="datetime1">
              <a:rPr lang="en-US" smtClean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FC812B9-BD48-4C8F-B992-2715CC4240FF}" type="datetime1">
              <a:rPr lang="en-US" smtClean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3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800" dirty="0"/>
              <a:t>System Zarządzania energią = bezpieczeństwo energetyczne = optymalizacja energetyczna = zwiększenie zysków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Dariusz </a:t>
            </a:r>
            <a:r>
              <a:rPr lang="pl-PL" dirty="0" err="1"/>
              <a:t>bLIŹniak</a:t>
            </a:r>
            <a:r>
              <a:rPr lang="pl-PL" dirty="0"/>
              <a:t> = Doradca energetyczny = zarządzanie energią (</a:t>
            </a:r>
            <a:r>
              <a:rPr lang="pl-PL" dirty="0" err="1"/>
              <a:t>energy</a:t>
            </a:r>
            <a:r>
              <a:rPr lang="pl-PL" dirty="0"/>
              <a:t> management)  </a:t>
            </a:r>
          </a:p>
        </p:txBody>
      </p:sp>
    </p:spTree>
    <p:extLst>
      <p:ext uri="{BB962C8B-B14F-4D97-AF65-F5344CB8AC3E}">
        <p14:creationId xmlns:p14="http://schemas.microsoft.com/office/powerpoint/2010/main" val="1083026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0448" y="-138165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>System zarządzania energią w przemyśle mleczarskim</a:t>
            </a:r>
          </a:p>
        </p:txBody>
      </p:sp>
      <p:sp>
        <p:nvSpPr>
          <p:cNvPr id="3" name="Prostokąt 2"/>
          <p:cNvSpPr/>
          <p:nvPr/>
        </p:nvSpPr>
        <p:spPr>
          <a:xfrm>
            <a:off x="480448" y="1132911"/>
            <a:ext cx="99034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Optymalizacja</a:t>
            </a:r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odpowiedź na brak bezpieczeństwa</a:t>
            </a:r>
          </a:p>
          <a:p>
            <a:r>
              <a:rPr lang="pl-P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energetycznego:</a:t>
            </a:r>
          </a:p>
        </p:txBody>
      </p:sp>
      <p:sp>
        <p:nvSpPr>
          <p:cNvPr id="4" name="Prostokąt 3"/>
          <p:cNvSpPr/>
          <p:nvPr/>
        </p:nvSpPr>
        <p:spPr>
          <a:xfrm>
            <a:off x="480448" y="2481850"/>
            <a:ext cx="106022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brak ciągłości dostaw energii elektrycznej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brak stabilności jakości dostaw energii elektrycznej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brak zewnętrznych dostawców ciepła technologicznego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48" y="1029615"/>
            <a:ext cx="914479" cy="91447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27" y="5704226"/>
            <a:ext cx="1093107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03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8189" y="-82355"/>
            <a:ext cx="10396882" cy="982336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>System zarządzania energią w przemyśle mleczarskim</a:t>
            </a:r>
          </a:p>
        </p:txBody>
      </p:sp>
      <p:sp>
        <p:nvSpPr>
          <p:cNvPr id="3" name="Prostokąt 2"/>
          <p:cNvSpPr/>
          <p:nvPr/>
        </p:nvSpPr>
        <p:spPr>
          <a:xfrm>
            <a:off x="4738172" y="1241206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521101" y="2537432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Optymalizacja bezinwestycyjna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6186888" y="2576084"/>
            <a:ext cx="4612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Optymalizacja poprzez inwestycje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385962" y="2945416"/>
            <a:ext cx="53004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weryfikacja umów przyłączeniowych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odpowiedni dobór mocy umownej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aktywne zarządzanie pracą generatorów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zmiana sprzedawcy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wyszkolenie kadry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zmianę taryf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5881511" y="319367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optymalizacja może być przeprowadzona samodzielnie</a:t>
            </a:r>
          </a:p>
          <a:p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poprzez wykorzystanie usług energetycznych świadczonych przez  podmioty zewnętrzne – przedsiębiorstwo usług energetycznych (ESCO)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097" y="1021391"/>
            <a:ext cx="2341067" cy="53649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349" y="832398"/>
            <a:ext cx="914479" cy="914479"/>
          </a:xfrm>
          <a:prstGeom prst="rect">
            <a:avLst/>
          </a:prstGeom>
        </p:spPr>
      </p:pic>
      <p:cxnSp>
        <p:nvCxnSpPr>
          <p:cNvPr id="23" name="Łącznik prosty ze strzałką 22"/>
          <p:cNvCxnSpPr/>
          <p:nvPr/>
        </p:nvCxnSpPr>
        <p:spPr>
          <a:xfrm>
            <a:off x="3396343" y="1913855"/>
            <a:ext cx="10048" cy="621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>
            <a:endCxn id="17" idx="0"/>
          </p:cNvCxnSpPr>
          <p:nvPr/>
        </p:nvCxnSpPr>
        <p:spPr>
          <a:xfrm>
            <a:off x="8492968" y="1849312"/>
            <a:ext cx="0" cy="726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 flipV="1">
            <a:off x="3396343" y="1849310"/>
            <a:ext cx="5096625" cy="64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>
            <a:stCxn id="6" idx="2"/>
          </p:cNvCxnSpPr>
          <p:nvPr/>
        </p:nvCxnSpPr>
        <p:spPr>
          <a:xfrm flipH="1">
            <a:off x="5603630" y="1557885"/>
            <a:ext cx="1" cy="323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89" y="5778997"/>
            <a:ext cx="10931075" cy="493819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797169" y="4653576"/>
            <a:ext cx="52870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uzyskanie certyfikatów „białych” „błękitnych” „zielonych” „żółtych” „czerwonych” – </a:t>
            </a: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wynik inwestycji</a:t>
            </a:r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5796630" y="1881583"/>
            <a:ext cx="84881" cy="2660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>
            <a:off x="3012877" y="4541855"/>
            <a:ext cx="28686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3036172" y="4541855"/>
            <a:ext cx="0" cy="157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>
            <a:cxnSpLocks/>
          </p:cNvCxnSpPr>
          <p:nvPr/>
        </p:nvCxnSpPr>
        <p:spPr>
          <a:xfrm flipH="1">
            <a:off x="797169" y="4653575"/>
            <a:ext cx="5300420" cy="46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797169" y="4699742"/>
            <a:ext cx="0" cy="673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/>
          <p:cNvCxnSpPr/>
          <p:nvPr/>
        </p:nvCxnSpPr>
        <p:spPr>
          <a:xfrm>
            <a:off x="6084171" y="4653575"/>
            <a:ext cx="13418" cy="719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501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4413" y="-211050"/>
            <a:ext cx="10396882" cy="1035016"/>
          </a:xfrm>
        </p:spPr>
        <p:txBody>
          <a:bodyPr>
            <a:normAutofit/>
          </a:bodyPr>
          <a:lstStyle/>
          <a:p>
            <a:r>
              <a:rPr lang="pl-PL" sz="3200" dirty="0"/>
              <a:t>System zarządzania energią w przemyśle mleczarskim</a:t>
            </a:r>
          </a:p>
        </p:txBody>
      </p:sp>
      <p:sp>
        <p:nvSpPr>
          <p:cNvPr id="3" name="Prostokąt 2"/>
          <p:cNvSpPr/>
          <p:nvPr/>
        </p:nvSpPr>
        <p:spPr>
          <a:xfrm>
            <a:off x="144650" y="1674074"/>
            <a:ext cx="1190269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Zweryfikowanie umów 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regulujących warunki przyłączenia do sieci elektroenergetycznej/gazowej, umów sprzedaży i dystrybucji paliwa gazowego i energii elektrycznej w korelacji z użyciem </a:t>
            </a:r>
            <a:r>
              <a:rPr lang="pl-PL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pozwoli na odpowiedni dobór mocy umownej. 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Umożliwi redukcję opłaty za energię bierną indukcyjną i pojemnościową lub zmianę na bardziej korzystną grupy taryfowej i uniknięcie bądź ograniczenie kosztów.</a:t>
            </a:r>
          </a:p>
          <a:p>
            <a:endParaRPr lang="pl-P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Zweryfikowanie umów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regulujących warunki przyłączenia do sieci elektroenergetycznej/gazowej pozwoli na ubieganie się o </a:t>
            </a:r>
            <a:r>
              <a:rPr lang="pl-PL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odzyskanie nakładów poniesionych na budowę przyłączy.</a:t>
            </a:r>
          </a:p>
          <a:p>
            <a:endParaRPr lang="pl-PL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Aktywne zarządzanie pracą generatorów energii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Niemal każde przedsiębiorstwo posiada różnego rodzaju generatory wykorzystywane tylko podczas przerw w dostawach sieciowych. Aktywne zarządzanie pracą tych generatorów przede wszystkim równolegle z siecią kreować będzie nowe przychody ze sprzedaży energii elektrycznej.</a:t>
            </a:r>
          </a:p>
          <a:p>
            <a:endParaRPr lang="pl-P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44650" y="4281633"/>
            <a:ext cx="114170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Wyszkolenie kadry zarządzającej/kadry utrzymania ruchu/ energetyków 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zakresie optymalizacji i zarządzania infrastrukturą energetyczną pozwoli na wprowadzenie systemu zarządzania energią będącym skutecznym narzędziem służącym obniżeniu zużycia (kosztów) energii elektrycznej i paliwa gazowego.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865" y="823966"/>
            <a:ext cx="593493" cy="59349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489" y="873802"/>
            <a:ext cx="4359018" cy="49381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55" y="5754468"/>
            <a:ext cx="1093107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97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1299" y="-273903"/>
            <a:ext cx="10396882" cy="1151965"/>
          </a:xfrm>
        </p:spPr>
        <p:txBody>
          <a:bodyPr>
            <a:normAutofit/>
          </a:bodyPr>
          <a:lstStyle/>
          <a:p>
            <a:r>
              <a:rPr lang="pl-PL" sz="3200" dirty="0"/>
              <a:t>System zarządzania energią w przemyśle mleczarskim  </a:t>
            </a:r>
            <a:endParaRPr lang="pl-PL" sz="1800" dirty="0"/>
          </a:p>
        </p:txBody>
      </p:sp>
      <p:sp>
        <p:nvSpPr>
          <p:cNvPr id="3" name="Prostokąt 2"/>
          <p:cNvSpPr/>
          <p:nvPr/>
        </p:nvSpPr>
        <p:spPr>
          <a:xfrm>
            <a:off x="118872" y="1448326"/>
            <a:ext cx="115617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Zmiana sprzedawcy energii elektrycznej i paliwa gazowego</a:t>
            </a:r>
          </a:p>
          <a:p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Uzyskanie niższej ceny energii oraz możliwość uzyskania gwarancji stałej ceny.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1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Przeprowadzenie procedury zmiany sprzedawcy jest bezpłatne.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400" u="sng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Koszt dostosowania liczników: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przypadku dużych firm rozliczanych w grupach taryfowych B i A ponosi firma.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przypadku średnich firm produkcyjnych i usługowych, rozliczanych w taryfach C2x na koszt firmy dystrybucyjnej.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Wymogu dostosowania liczników nie ma w przypadku mniejszych firm usługowych, które rozliczają się w taryfach C11 i C12. </a:t>
            </a:r>
          </a:p>
          <a:p>
            <a:endParaRPr lang="pl-P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końca marca 2016 r.  sprzedawcę prądu zmieniło 579 tys. odbiorców, w tym  410 732 klientów indywidualnych i </a:t>
            </a:r>
            <a:r>
              <a:rPr lang="pl-PL" sz="1400" b="1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168 518 firm. 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 marcu b.r. sprzedawców energii zmieniło 4 347 klientów z grup taryfowych G oraz 773 </a:t>
            </a:r>
            <a:r>
              <a:rPr lang="pl-PL" sz="1400" b="1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odbiorców z taryfy A, B i C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W pierwszych trzech miesiącach b.r. operatorzy do odbiorców TPA dostarczyli ponad 18 mln MWh. </a:t>
            </a:r>
          </a:p>
          <a:p>
            <a:endParaRPr lang="pl-P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końca marca br. sprzedawcę gazu zmieniło dokładnie 40 174 Polaków. </a:t>
            </a:r>
            <a:r>
              <a:rPr lang="pl-PL" sz="1400" b="1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2017 roku nie będzie obowiązku zatwierdzania taryf dla dostaw gazu do większych odbiorców !!!!!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408" y="620114"/>
            <a:ext cx="591363" cy="59746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183" y="669374"/>
            <a:ext cx="4365114" cy="49381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02" y="5772506"/>
            <a:ext cx="1093107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1" y="143189"/>
            <a:ext cx="10396882" cy="53005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/>
              <a:t>System zarządzania energią w przemyśle mleczarskim </a:t>
            </a:r>
          </a:p>
        </p:txBody>
      </p:sp>
      <p:sp>
        <p:nvSpPr>
          <p:cNvPr id="7" name="Prostokąt 6"/>
          <p:cNvSpPr/>
          <p:nvPr/>
        </p:nvSpPr>
        <p:spPr>
          <a:xfrm>
            <a:off x="110532" y="673240"/>
            <a:ext cx="112441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 zielonych certyfikatów (ang. </a:t>
            </a:r>
            <a:r>
              <a:rPr lang="pl-PL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Tradable</a:t>
            </a: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Green </a:t>
            </a:r>
            <a:r>
              <a:rPr lang="pl-PL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Certificates</a:t>
            </a: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system – </a:t>
            </a:r>
            <a:r>
              <a:rPr lang="pl-PL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TGCs</a:t>
            </a: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l-PL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Tradable</a:t>
            </a: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Renewable</a:t>
            </a: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Energy </a:t>
            </a:r>
            <a:r>
              <a:rPr lang="pl-PL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Certificates</a:t>
            </a: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TREC) – ilościowy mechanizm wsparcia produkcji energii elektrycznej z odnawialnych źródeł. W Polsce funkcjonuje on od 1 października 2005 r. </a:t>
            </a:r>
          </a:p>
          <a:p>
            <a:endParaRPr lang="pl-P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2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Zielone certyfikaty </a:t>
            </a: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są prawami majątkowymi powstającymi w wyniku konwersji wydawanych przez Prezesa URE świadectw pochodzenia energii z odnawialnych źródeł, czyli z wiatru, z promieniowania słonecznego, geotermalnych źródeł, z fal, prądów i pływów morskich, spadku rzek, pozyskiwaną z biomasy. </a:t>
            </a:r>
          </a:p>
          <a:p>
            <a:endParaRPr lang="pl-P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konwersji dochodzi w momencie wydania świadectw pochodzenia podmiotowi wytwarzającemu energię elektryczną w odnawialnym źródle energii, każdorazowo po zarejestrowaniu ich w systemie ewidencyjnym Rejestru Świadectw Pochodzenia. Ilość wygenerowanych zielonych certyfikatów odpowiada ilości energii wykazanej w danym świadectwie, przy czym jedno prawo majątkowe odpowiada 1 kWh energii elektrycznej (taki jest nominał zielonego certyfikatu). Są one instrumentami bezterminowymi i podlegają umorzeniu przez Prezesa URE na życzenie posiadacza</a:t>
            </a:r>
          </a:p>
        </p:txBody>
      </p:sp>
      <p:sp>
        <p:nvSpPr>
          <p:cNvPr id="8" name="Prostokąt 7"/>
          <p:cNvSpPr/>
          <p:nvPr/>
        </p:nvSpPr>
        <p:spPr>
          <a:xfrm>
            <a:off x="110532" y="3095846"/>
            <a:ext cx="112385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Kogeneracja</a:t>
            </a: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proces technologiczny stosowany w elektrociepłowniach, polegający na jednoczesnym wytwarzaniu energii elektrycznej oraz użytkowej energii cieplnej. Istnieją trzy rodzaje uzyskiwanych certyfikatów: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żółte certyfikaty - </a:t>
            </a: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energię wytworzoną w instalacjach opalanych paliwami gazowymi lub w jednostkach o mocy poniżej 1 MW,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fioletowe certyfikaty - </a:t>
            </a: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energię uzyskiwaną z jednostek kogeneracji opalanych metanem lub gazem uzyskiwanym z przetwarzania biomasy,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Czerwone certyfikaty - </a:t>
            </a: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energię wytworzoną w pozostałych źródłach kogeneracyjnych.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l-P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Błękitne certyfikaty – za </a:t>
            </a: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produkcję energii elektrycznej z biogazu rolniczego.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46" y="5770209"/>
            <a:ext cx="1093107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47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32" y="0"/>
            <a:ext cx="10394581" cy="774259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308146" y="956063"/>
            <a:ext cx="1129434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Białe certyfikaty - 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świadectwa potwierdzające zaoszczędzenie określonej ilości energii w wyniku realizacji inwestycji służących poprawie efektywności energetycznej. Podstawową jednostką jest 1 </a:t>
            </a:r>
            <a:r>
              <a:rPr lang="pl-PL" sz="1400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rozumie się tonę oleju ekwiwalentnego – równoważnik jednej tony ropy naftowej o wartości opałowej 41 868 </a:t>
            </a:r>
            <a:r>
              <a:rPr lang="pl-PL" sz="1400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kJ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/kg </a:t>
            </a:r>
          </a:p>
          <a:p>
            <a:endParaRPr lang="pl-PL" sz="1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Poprawie efektywności energetycznej służą następujące rodzaje przedsięwzięć:</a:t>
            </a:r>
          </a:p>
          <a:p>
            <a:endParaRPr lang="pl-P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izolacja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instalacji przemysłowych;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przebudowa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lub remont budynków;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modernizacja: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urządzeń przeznaczonych do użytku domowego, oświetlenia, urządzeń potrzeb własnych, urządzeń i instalacji wykorzystywanych w procesach przemysłowych, lokalnych sieci ciepłowniczych i lokalnych źródeł ciepła;</a:t>
            </a:r>
          </a:p>
          <a:p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odzysk energii w procesach przemysłowych;</a:t>
            </a:r>
          </a:p>
          <a:p>
            <a:endParaRPr lang="pl-P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ograniczenie: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przepływów mocy biernej, strat sieciowych w ciągach liniowych, strat w transformatorach;</a:t>
            </a:r>
          </a:p>
          <a:p>
            <a:endParaRPr lang="pl-P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stosowanie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ogrzewania lub chłodzenia obiektów energii wytwarzanej we własnych lub przyłączonych do sieci odnawialnych źródłach energii (w rozumieniu ustawy z dnia 10 kwietnia 1997 r. – Prawo energetyczne), ciepła użytkowego w kogeneracji (jw.), lub ciepła odpadowego z instalacji przemysłowych.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83" y="5728928"/>
            <a:ext cx="1093107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06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1" y="220852"/>
            <a:ext cx="10396882" cy="382050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>System zarządzania energią w przemyśle mleczarskim </a:t>
            </a:r>
          </a:p>
        </p:txBody>
      </p:sp>
      <p:sp>
        <p:nvSpPr>
          <p:cNvPr id="4" name="Prostokąt 3"/>
          <p:cNvSpPr/>
          <p:nvPr/>
        </p:nvSpPr>
        <p:spPr>
          <a:xfrm>
            <a:off x="967277" y="762658"/>
            <a:ext cx="8911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Zmiany w przepisach dotyczące systemu BIAŁYCH CERTYFIKATÓW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685801" y="1459468"/>
          <a:ext cx="10396880" cy="3883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5067">
                  <a:extLst>
                    <a:ext uri="{9D8B030D-6E8A-4147-A177-3AD203B41FA5}">
                      <a16:colId xmlns:a16="http://schemas.microsoft.com/office/drawing/2014/main" val="3311957742"/>
                    </a:ext>
                  </a:extLst>
                </a:gridCol>
                <a:gridCol w="5301813">
                  <a:extLst>
                    <a:ext uri="{9D8B030D-6E8A-4147-A177-3AD203B41FA5}">
                      <a16:colId xmlns:a16="http://schemas.microsoft.com/office/drawing/2014/main" val="2946483796"/>
                    </a:ext>
                  </a:extLst>
                </a:gridCol>
              </a:tblGrid>
              <a:tr h="743512"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Ustawa o efektywności energetycznej</a:t>
                      </a:r>
                    </a:p>
                    <a:p>
                      <a:r>
                        <a:rPr lang="pl-PL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obowiązująca w okresie 15.04.2011 r. -</a:t>
                      </a:r>
                    </a:p>
                    <a:p>
                      <a:r>
                        <a:rPr lang="pl-PL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30.09.2016 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Ustawa o efektywności energetycznej obowiązująca</a:t>
                      </a:r>
                    </a:p>
                    <a:p>
                      <a:r>
                        <a:rPr lang="pl-PL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od 01.10.2016 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35098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Przetarg organizowany raz w roku, ogłaszany</a:t>
                      </a:r>
                    </a:p>
                    <a:p>
                      <a:r>
                        <a:rPr lang="pl-PL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przez prezesa 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Ciągły nabór wniosków, decyzja o przyznaniu w</a:t>
                      </a:r>
                    </a:p>
                    <a:p>
                      <a:r>
                        <a:rPr lang="pl-PL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ciągu 45 dni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906782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Efekt energetyczny liczony na podstawie energii</a:t>
                      </a:r>
                    </a:p>
                    <a:p>
                      <a:r>
                        <a:rPr lang="pl-PL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pierwotnej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Efekt energetyczny liczony na podstawie energii</a:t>
                      </a:r>
                    </a:p>
                    <a:p>
                      <a:r>
                        <a:rPr lang="pl-PL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finalnej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19613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Brak możliwości ubiegania się o białe certyfikaty w</a:t>
                      </a:r>
                    </a:p>
                    <a:p>
                      <a:r>
                        <a:rPr lang="pl-PL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przypadku inwestycji objętych 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Możliwość ubiegania się o białe certyfikaty w</a:t>
                      </a:r>
                    </a:p>
                    <a:p>
                      <a:r>
                        <a:rPr lang="pl-PL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przypadku inwestycji objętych 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73337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Można zgłaszać przedsięwzięcia zakończone po 1</a:t>
                      </a:r>
                    </a:p>
                    <a:p>
                      <a:r>
                        <a:rPr lang="pl-PL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stycznia 2011 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Można zgłaszać przedsięwzięcia planowane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873059"/>
                  </a:ext>
                </a:extLst>
              </a:tr>
              <a:tr h="792830"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Opłata zastępcza 1000 zł/</a:t>
                      </a:r>
                      <a:r>
                        <a:rPr lang="pl-PL"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toe</a:t>
                      </a:r>
                      <a:endParaRPr lang="pl-PL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Opłata zastępcza w 2017 r. 1500 zł/</a:t>
                      </a:r>
                      <a:r>
                        <a:rPr lang="pl-PL"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toe</a:t>
                      </a:r>
                      <a:r>
                        <a:rPr lang="pl-PL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następnie</a:t>
                      </a:r>
                    </a:p>
                    <a:p>
                      <a:r>
                        <a:rPr lang="pl-PL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waloryzacja 5% co roku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068156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03" y="5705517"/>
            <a:ext cx="1093107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4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42" y="0"/>
            <a:ext cx="10394581" cy="859611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697742" y="85961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Białe certyfikaty w latach 2013, 2015, 2016:</a:t>
            </a:r>
          </a:p>
          <a:p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Spółdzielnia Mleczarska Mlekovita</a:t>
            </a:r>
          </a:p>
          <a:p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Spółdzielnia Mleczarska Mlekpol w Grajewie</a:t>
            </a:r>
          </a:p>
          <a:p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Okręgowa Spółdzielnia Mleczarska w Sierpcu</a:t>
            </a:r>
          </a:p>
          <a:p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Spółdzielnia Mleczarska „</a:t>
            </a:r>
            <a:r>
              <a:rPr lang="pl-P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Spomlek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</a:p>
          <a:p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3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4372" y="377552"/>
            <a:ext cx="10396882" cy="469078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>System zarządzania energią w przemyśle mleczarskim  </a:t>
            </a:r>
            <a:br>
              <a:rPr lang="pl-PL" sz="4000" dirty="0"/>
            </a:br>
            <a:endParaRPr lang="pl-PL" sz="4000" dirty="0"/>
          </a:p>
        </p:txBody>
      </p:sp>
      <p:sp>
        <p:nvSpPr>
          <p:cNvPr id="4" name="Prostokąt 3"/>
          <p:cNvSpPr/>
          <p:nvPr/>
        </p:nvSpPr>
        <p:spPr>
          <a:xfrm>
            <a:off x="759417" y="2274838"/>
            <a:ext cx="106628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ESCO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firma świadcząca usługi energetyczne lub dostarczająca inne środki poprawy efektywności energetycznej w zakładzie lub pomieszczeniach użytkownika biorąca przy tym na siebie pewną część ryzyka finansowego ( finansowanie inwestycji). </a:t>
            </a:r>
          </a:p>
          <a:p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Zapłata za wykonane usługi jest oparta( w całości lub w części) na  osiągnięciu poprawy efektywności energetycznej oraz spełnieniu innych uzgodnionych kryteriów efektywności. (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Dyrektywa 2006/32/WE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118" y="963274"/>
            <a:ext cx="591363" cy="59746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766" y="963274"/>
            <a:ext cx="4682134" cy="49991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95" y="5734371"/>
            <a:ext cx="1093107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59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67826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System zarządzania energią w przemyśle mleczarskim </a:t>
            </a:r>
            <a:br>
              <a:rPr lang="pl-PL" dirty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85801" y="2210193"/>
            <a:ext cx="102250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Działania inwestycje mogą być niskonakładowe </a:t>
            </a:r>
            <a:r>
              <a:rPr lang="pl-PL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np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dobór i montaż urządzeń do kompensacji mocy biernej umożliwiających</a:t>
            </a:r>
          </a:p>
          <a:p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obniżenie lub uniknięcie opłat za tę moc,</a:t>
            </a:r>
          </a:p>
          <a:p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dobór i montaż urządzeń do zarządzania poborem energii elektrycznej</a:t>
            </a:r>
          </a:p>
          <a:p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i paliwa gazowego umożliwiających obniżenie zużycia (kosztów)</a:t>
            </a:r>
          </a:p>
          <a:p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energii elektrycznej i paliwa gazowego.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248" y="886978"/>
            <a:ext cx="597460" cy="59746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448" y="902859"/>
            <a:ext cx="4682134" cy="49991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219" y="2671694"/>
            <a:ext cx="1110816" cy="83311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203219" y="3918895"/>
            <a:ext cx="1110816" cy="87662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766" y="5758263"/>
            <a:ext cx="1093107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15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9843" y="168562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System zarządzania energią w przemyśle mleczarskim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05414" y="1591124"/>
            <a:ext cx="10394707" cy="3311189"/>
          </a:xfrm>
        </p:spPr>
        <p:txBody>
          <a:bodyPr>
            <a:normAutofit fontScale="85000" lnSpcReduction="10000"/>
          </a:bodyPr>
          <a:lstStyle/>
          <a:p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Poszukując nowych dróg do generowania zysków w przedsiębiorstwach, zarządzający tymi podmiotami często omijają obszary energii. </a:t>
            </a:r>
          </a:p>
          <a:p>
            <a:r>
              <a:rPr lang="pl-PL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Według sygnałów płynących z rynków energetycznych ( zarówno od uczestników tych rynków, jak i rządzących w </a:t>
            </a:r>
            <a:r>
              <a:rPr lang="pl-PL" b="1" dirty="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polsce</a:t>
            </a:r>
            <a:r>
              <a:rPr lang="pl-PL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ceny energii i związane z nimi koszty  w najbliższych latach będą rosły.</a:t>
            </a:r>
          </a:p>
          <a:p>
            <a:endParaRPr lang="pl-PL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</a:t>
            </a:r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Przedsiębiorco czas się obudzić!</a:t>
            </a:r>
          </a:p>
          <a:p>
            <a:pPr marL="0" indent="0">
              <a:buNone/>
            </a:pPr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czas na system Zarządzania energią !!!!!!!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</a:t>
            </a:r>
          </a:p>
          <a:p>
            <a:pPr marL="0" indent="0">
              <a:buNone/>
            </a:pPr>
            <a:endParaRPr lang="pl-PL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11981" y="5708358"/>
            <a:ext cx="10932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Dariusz Bliźniak = Doradca Energetyczny = Zarządzanie Energią  (Energy Management) 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390" y="3407035"/>
            <a:ext cx="1077110" cy="126553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203" y="3407035"/>
            <a:ext cx="1077110" cy="126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03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127861"/>
            <a:ext cx="10396882" cy="545379"/>
          </a:xfrm>
        </p:spPr>
        <p:txBody>
          <a:bodyPr>
            <a:normAutofit/>
          </a:bodyPr>
          <a:lstStyle/>
          <a:p>
            <a:r>
              <a:rPr lang="pl-PL" sz="3200" dirty="0"/>
              <a:t>System zarządzania energią w przemyśle mleczarskim  </a:t>
            </a:r>
          </a:p>
        </p:txBody>
      </p:sp>
      <p:sp>
        <p:nvSpPr>
          <p:cNvPr id="4" name="Prostokąt 3"/>
          <p:cNvSpPr/>
          <p:nvPr/>
        </p:nvSpPr>
        <p:spPr>
          <a:xfrm>
            <a:off x="227360" y="1279826"/>
            <a:ext cx="1131376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l-P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Obecnie, w polskim systemie energetycznym firmy mogą zajmować </a:t>
            </a: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nowe pozycje:</a:t>
            </a:r>
          </a:p>
          <a:p>
            <a:endParaRPr lang="pl-P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Klasyczną - 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czyli przyłączyć się do sieci i pobierać energię wyłącznie z sieci.</a:t>
            </a:r>
          </a:p>
          <a:p>
            <a:endParaRPr lang="pl-P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Prosumenta przemysłowego - 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 być jednocześnie konsumentem i producentem energii elektrycznej) czyli przyłączyć się do sieci oraz zbudować własne źródła energii elektrycznej.</a:t>
            </a:r>
          </a:p>
          <a:p>
            <a:endParaRPr lang="pl-P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Prosumenta przemysłowego z magazynem - 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czyli przyłączyć  się do sieci, zbudować własne źródła energii oraz magazynować wytworzoną  energię.</a:t>
            </a:r>
          </a:p>
          <a:p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Być w systemie oﬀ-</a:t>
            </a:r>
            <a:r>
              <a:rPr lang="pl-PL" sz="16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grid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stać się producentem energii elektrycznej, magazynować wytworzoną energię oraz zrezygnować z korzystania z publicznej sieci elektroenergetycznej (odłączenie się od sieci).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Zajęcie przez przedsiębiorstwo trzech ostatnich pozycji na rynku energii elektrycznej spowoduje, że stanie się ono częścią coraz bardziej się rozwijającego zjawiska jakim jest </a:t>
            </a:r>
            <a:r>
              <a:rPr lang="pl-PL" sz="1600" b="1" i="1" u="sng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energetyka przemysłowa</a:t>
            </a: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239" y="909096"/>
            <a:ext cx="597460" cy="59746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002" y="957868"/>
            <a:ext cx="4688230" cy="49991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880" y="939264"/>
            <a:ext cx="597688" cy="58842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568" y="985303"/>
            <a:ext cx="4170025" cy="49381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701" y="5681740"/>
            <a:ext cx="1093107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50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4289" y="143361"/>
            <a:ext cx="10396882" cy="359058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>System zarządzania energią w przemyśle mleczarskim </a:t>
            </a:r>
          </a:p>
        </p:txBody>
      </p:sp>
      <p:sp>
        <p:nvSpPr>
          <p:cNvPr id="3" name="Prostokąt 2"/>
          <p:cNvSpPr/>
          <p:nvPr/>
        </p:nvSpPr>
        <p:spPr>
          <a:xfrm>
            <a:off x="373354" y="1598748"/>
            <a:ext cx="1081781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Zajęcie przez przedsiębiorstwa przetwórcze na rynku energii elektrycznej </a:t>
            </a: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pozycji prosumenta przemysłowego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przynosić będzie szereg dotychczas niemożliwych do osiągnięcia korzyści:</a:t>
            </a:r>
          </a:p>
          <a:p>
            <a:endParaRPr lang="pl-P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zapewni bezpieczeństwo energetyczne,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produkcja ciepła/energii elektrycznej, a w przypadku </a:t>
            </a:r>
            <a:r>
              <a:rPr lang="pl-PL" sz="14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trigeneracji</a:t>
            </a: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także i chłodu  w miejscu zużycia daje możliwość znacznego obniżenia ich kosztów,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pozwoli na uniknięcie kosztów </a:t>
            </a:r>
            <a:r>
              <a:rPr lang="pl-PL" sz="14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przesyłu</a:t>
            </a: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energii elektrycznej ( bardzo istotna pozycja każdego rachunku za prąd),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umożliwi  uzyskiwanie od 2018 r. przychodów ze świadczenia usług dla krajowego operatora systemu przesyłowego na rynku mocy,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umożliwi wykorzystanie własnych źródeł wytwórczych do generowania dodatkowych zysków dla przedsiębiorstwa ze sprzedaży prądu, ciepła/chłodu na rynek, do klastrów i spółdzielni energetycznych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81" y="691590"/>
            <a:ext cx="603556" cy="59136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158" y="740363"/>
            <a:ext cx="4170025" cy="49381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574" y="662648"/>
            <a:ext cx="597460" cy="59746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867" y="711420"/>
            <a:ext cx="4688230" cy="49991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192" y="5740688"/>
            <a:ext cx="1093107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10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1" y="123981"/>
            <a:ext cx="10396882" cy="429567"/>
          </a:xfrm>
        </p:spPr>
        <p:txBody>
          <a:bodyPr>
            <a:normAutofit fontScale="90000"/>
          </a:bodyPr>
          <a:lstStyle/>
          <a:p>
            <a:r>
              <a:rPr lang="pl-PL" sz="3200" dirty="0"/>
              <a:t>System zarządzania energią w przemyśle mleczarskim</a:t>
            </a:r>
          </a:p>
        </p:txBody>
      </p:sp>
      <p:sp>
        <p:nvSpPr>
          <p:cNvPr id="3" name="Prostokąt 2"/>
          <p:cNvSpPr/>
          <p:nvPr/>
        </p:nvSpPr>
        <p:spPr>
          <a:xfrm>
            <a:off x="495946" y="2189458"/>
            <a:ext cx="1105029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wykorzystanie przez przedsiębiorstwo przetwórcze do produkcji energii własnych odpadów i produktów ubocznych ograniczy w bardzo znaczącym wymiarze koszty ich utylizacji,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wykorzystanie do produkcji energii elektrycznej biogazu, biomasy i gazu pozwoli osiągnąć przychody finansowe ze sprzedaży na Towarowej Giełdzie Energii (lub poza nią) praw majątkowych wynikających z  otrzymanych przez przedsiębiorstwa certyfikatów: zielonych ( 37zł/MWh), błękitnych (300 zł/MWh) , żółtych ( 120 zł/MWh) , i wspomnianych już wcześniej białych ( 1000 zł/</a:t>
            </a:r>
            <a:r>
              <a:rPr lang="pl-PL" sz="14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toe</a:t>
            </a: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dodatkowymi korzyściami jest  uodpornienie przedsiębiorstwa na przyszłe zmiany regulacyjne zwiększające restrykcje emisyjne/środowiskowe.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Inwestycje te mogą być współfinansowane z funduszy Unii  Europejskiej!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420" y="904714"/>
            <a:ext cx="4170025" cy="49381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42" y="854100"/>
            <a:ext cx="603556" cy="59136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445" y="813792"/>
            <a:ext cx="597460" cy="59746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092" y="872414"/>
            <a:ext cx="4688230" cy="49991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554" y="5694178"/>
            <a:ext cx="1093107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85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79" y="180871"/>
            <a:ext cx="9819606" cy="78377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60" y="912822"/>
            <a:ext cx="603556" cy="59136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965" y="964642"/>
            <a:ext cx="4170025" cy="49381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276" y="912822"/>
            <a:ext cx="597460" cy="60355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7974" y="952816"/>
            <a:ext cx="4688230" cy="499915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113221"/>
              </p:ext>
            </p:extLst>
          </p:nvPr>
        </p:nvGraphicFramePr>
        <p:xfrm>
          <a:off x="574058" y="1696593"/>
          <a:ext cx="10661302" cy="440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0651">
                  <a:extLst>
                    <a:ext uri="{9D8B030D-6E8A-4147-A177-3AD203B41FA5}">
                      <a16:colId xmlns:a16="http://schemas.microsoft.com/office/drawing/2014/main" val="2748121441"/>
                    </a:ext>
                  </a:extLst>
                </a:gridCol>
                <a:gridCol w="5330651">
                  <a:extLst>
                    <a:ext uri="{9D8B030D-6E8A-4147-A177-3AD203B41FA5}">
                      <a16:colId xmlns:a16="http://schemas.microsoft.com/office/drawing/2014/main" val="417659512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pl-PL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Studium przypadku: koszty roczne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71144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pl-PL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Zapotrzebowanie:  120 MW energii elektrycznej  + 120 MW energii cieplnej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049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Tradycyjnie: </a:t>
                      </a:r>
                      <a:r>
                        <a:rPr lang="pl-PL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energia elektryczna kupiona od ZE</a:t>
                      </a:r>
                    </a:p>
                    <a:p>
                      <a:r>
                        <a:rPr lang="pl-PL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       energia  cieplna z własnej kotłowni węglowej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Kogeneracja</a:t>
                      </a:r>
                      <a:r>
                        <a:rPr lang="pl-PL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energia elektryczna i cieplna z własnej produkcji</a:t>
                      </a:r>
                    </a:p>
                    <a:p>
                      <a:r>
                        <a:rPr lang="pl-PL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Paliwo:</a:t>
                      </a:r>
                      <a:r>
                        <a:rPr lang="pl-PL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gaz ziemny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9763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</a:t>
                      </a:r>
                      <a:r>
                        <a:rPr lang="pl-PL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l-PL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(taryfa B 23) – 275 zł /MWh</a:t>
                      </a:r>
                    </a:p>
                    <a:p>
                      <a:endParaRPr lang="pl-PL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pl-PL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1,2MW x 8000h x 275 zł = ok. </a:t>
                      </a:r>
                      <a:r>
                        <a:rPr lang="pl-PL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2 640 000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Zapotrzebowanie na energię pierwotną:  2,9 MW ( 2900 kW)</a:t>
                      </a:r>
                    </a:p>
                    <a:p>
                      <a:endParaRPr lang="pl-PL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pl-PL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m3 = 10 kWh,  to oznacza, że potrzeba ok. 275 m3 gazu ziemnego na godzinę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446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</a:t>
                      </a:r>
                      <a:r>
                        <a:rPr lang="pl-PL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wytworzenie- 48 zł/GJ – 173 zł/MW h</a:t>
                      </a:r>
                    </a:p>
                    <a:p>
                      <a:r>
                        <a:rPr lang="pl-PL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 MW x 8000h x 173 zł = ok</a:t>
                      </a:r>
                      <a:r>
                        <a:rPr lang="pl-PL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1 600 000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Koszt gazu: </a:t>
                      </a:r>
                      <a:r>
                        <a:rPr lang="pl-PL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8000h x 275m3 x 1,51zł/m3 = ok. </a:t>
                      </a:r>
                      <a:r>
                        <a:rPr lang="pl-PL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3 320 000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483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</a:t>
                      </a:r>
                      <a:r>
                        <a:rPr lang="pl-PL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+ </a:t>
                      </a:r>
                      <a:r>
                        <a:rPr lang="pl-PL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</a:t>
                      </a:r>
                      <a:endParaRPr lang="pl-PL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pl-PL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2 640 000 + 1 600 000 </a:t>
                      </a:r>
                      <a:r>
                        <a:rPr lang="pl-PL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= </a:t>
                      </a:r>
                      <a:r>
                        <a:rPr lang="pl-PL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4 200 000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Koszt serwisu agregatów:  </a:t>
                      </a:r>
                      <a:r>
                        <a:rPr lang="pl-PL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200 000 zł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621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Łączny koszt: </a:t>
                      </a:r>
                      <a:r>
                        <a:rPr lang="pl-PL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3 320 000 + 200 000 = </a:t>
                      </a:r>
                      <a:r>
                        <a:rPr lang="pl-PL" sz="12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3 520 000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257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Sprzedaż</a:t>
                      </a:r>
                      <a:r>
                        <a:rPr lang="pl-PL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l-PL" sz="1200" b="1" dirty="0">
                          <a:solidFill>
                            <a:srgbClr val="FFC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żółtych certyfikatów: </a:t>
                      </a:r>
                      <a:r>
                        <a:rPr lang="pl-PL" sz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 MW x 8000h x 120 zł = ok. </a:t>
                      </a:r>
                      <a:r>
                        <a:rPr lang="pl-PL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1 150 000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75493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Oszczędność:  4 200 000 – 3 520 000 + 1 150 000 = </a:t>
                      </a:r>
                      <a:r>
                        <a:rPr lang="pl-PL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1 830 000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013683"/>
                  </a:ext>
                </a:extLst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9771498" y="6107237"/>
            <a:ext cx="14638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Źródło: CEZ sp. z o.o.</a:t>
            </a:r>
          </a:p>
        </p:txBody>
      </p:sp>
    </p:spTree>
    <p:extLst>
      <p:ext uri="{BB962C8B-B14F-4D97-AF65-F5344CB8AC3E}">
        <p14:creationId xmlns:p14="http://schemas.microsoft.com/office/powerpoint/2010/main" val="510066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276" y="127848"/>
            <a:ext cx="10528705" cy="77425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07" y="900771"/>
            <a:ext cx="603556" cy="59136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197" y="941574"/>
            <a:ext cx="4170025" cy="49381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048" y="887242"/>
            <a:ext cx="597460" cy="60355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5907" y="939063"/>
            <a:ext cx="4688230" cy="49991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673240" y="1791678"/>
            <a:ext cx="106808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Kogeneracja w przemyśle mleczarskim:</a:t>
            </a:r>
          </a:p>
          <a:p>
            <a:endParaRPr lang="pl-PL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Miejsce: </a:t>
            </a:r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Mlekovita – Wysokie Mazowieckie</a:t>
            </a:r>
          </a:p>
          <a:p>
            <a:endParaRPr lang="pl-PL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Paliwo: </a:t>
            </a:r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Biogaz z przyzakładowej oczyszczalni ścieków</a:t>
            </a:r>
          </a:p>
          <a:p>
            <a:endParaRPr lang="pl-PL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Moce: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elektryczna – 2 x 800kW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Cieplna – 2 x 776 kW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Urządzenia: </a:t>
            </a:r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Dwa moduły kogeneracyjne – silniki biogazowe w zabudowie kontenerowej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l-P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062" y="5744420"/>
            <a:ext cx="10931075" cy="493819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6050" y="1807861"/>
            <a:ext cx="21907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40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2811" y="174355"/>
            <a:ext cx="10396882" cy="693953"/>
          </a:xfrm>
        </p:spPr>
        <p:txBody>
          <a:bodyPr>
            <a:noAutofit/>
          </a:bodyPr>
          <a:lstStyle/>
          <a:p>
            <a:pPr algn="ctr"/>
            <a:r>
              <a:rPr lang="pl-PL" sz="2400" dirty="0"/>
              <a:t>System zarządzania energią w przemyśle mleczarskim</a:t>
            </a:r>
          </a:p>
        </p:txBody>
      </p:sp>
      <p:sp>
        <p:nvSpPr>
          <p:cNvPr id="3" name="Prostokąt 2"/>
          <p:cNvSpPr/>
          <p:nvPr/>
        </p:nvSpPr>
        <p:spPr>
          <a:xfrm>
            <a:off x="401466" y="1394389"/>
            <a:ext cx="113137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Obowiązkowy audyt energetyczny – duże przedsiębiorstwa</a:t>
            </a:r>
          </a:p>
          <a:p>
            <a:endParaRPr lang="pl-PL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Konieczność wykonywania audytów energetycznych dla dużych przedsiębiorstw.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Przedsiębiorcy mają obowiązek przeprowadzania audytu energetycznego przedsiębiorstwa co 4 lata. </a:t>
            </a:r>
          </a:p>
          <a:p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Pierwszy audyt należy przeprowadzić do 30 września 2017 roku.</a:t>
            </a:r>
          </a:p>
          <a:p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Można także przedstawić Prezesowi URE wyniki audytu energetycznego przedsiębiorstwa przeprowadzonego przed dniem wejścia w życie ustawy, nie wcześniej jednak niż przed dniem 5 grudnia 2012 roku (trzeba to jednak zrobić w ciągu 30 dni od dnia wejścia w życie ustawy –  od tej daty będzie się liczył czteroletni okres na przeprowadzenie kolejnego audytu, bez względu na datę wykonania poprzedniego).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11" y="545054"/>
            <a:ext cx="1365738" cy="136573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14" y="5720223"/>
            <a:ext cx="1093107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75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0303" y="268913"/>
            <a:ext cx="10396882" cy="41389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/>
              <a:t>System zarządzania energią w przemyśle mleczarskim</a:t>
            </a:r>
          </a:p>
        </p:txBody>
      </p:sp>
      <p:sp>
        <p:nvSpPr>
          <p:cNvPr id="3" name="Prostokąt 2"/>
          <p:cNvSpPr/>
          <p:nvPr/>
        </p:nvSpPr>
        <p:spPr>
          <a:xfrm>
            <a:off x="416965" y="1652467"/>
            <a:ext cx="114377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Należy przeprowadzać na podstawie aktualnych, reprezentatywnych, mierzonych i możliwych do zidentyfikowania danych dotyczących zużycia energii oraz, w przypadku energii elektrycznej, zapotrzebowania na moc.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Zawiera szczegółowy przegląd zużycia energii w budynkach lub zespołach budynków, w instalacjach przemysłowych oraz w transporcie, odpowiadających łącznie za co najmniej 90% całkowitego zużycia energii przez to przedsiębiorstwo.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Powinien opierać się, o ile to możliwe, na analizie kosztowej cyklu życia budynku lub zespołu budynków oraz instalacji przemysłowych, a nie na okresie zwrotu nakładów tak, aby uwzględnić oszczędności energii w dłuższym okresie czasu, wartości rezydualne inwestycji długoterminowych oraz stopy dyskonta.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65" y="268913"/>
            <a:ext cx="1365622" cy="136562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782587" y="8355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Obowiązkowy audyt energetyczny – duże przedsiębiorstwa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65" y="5684129"/>
            <a:ext cx="1093107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19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8310" y="94606"/>
            <a:ext cx="10396882" cy="558538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System zarządzania energią w przemyśle mleczarskim</a:t>
            </a:r>
          </a:p>
        </p:txBody>
      </p:sp>
      <p:sp>
        <p:nvSpPr>
          <p:cNvPr id="4" name="Prostokąt 3"/>
          <p:cNvSpPr/>
          <p:nvPr/>
        </p:nvSpPr>
        <p:spPr>
          <a:xfrm>
            <a:off x="260061" y="1504751"/>
            <a:ext cx="113757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Audytu energetycznego przedsiębiorstwa (w art.. 36 punkt 2) </a:t>
            </a:r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 musi robić przedsiębiorca posiadający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„system zarządzania energią określony w Polskiej Normie dotyczącej systemów zarządzania energią, wymagań i zaleceń użytkowania”.  </a:t>
            </a:r>
          </a:p>
          <a:p>
            <a:endParaRPr lang="pl-P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Jednak w katalogu dostępnym na stronie Polskiego Komitetu Normalizacyjnego jest jedyna norma spełniająca wymagania tego zapisu czyli norm PN-EN ISO 50001:2012 “Systemy zarządzania energią – Wymagania i zalecenia użytkowania”, choć nie została ona wskazana bezpośrednio. </a:t>
            </a:r>
          </a:p>
          <a:p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Zatem, prowadzenie systemu zarządzania energią wg ISO 50001, o ile w jego ramach</a:t>
            </a:r>
          </a:p>
          <a:p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zostanie przeprowadzony audyt energetyczny przedsiębiorstwa – co jest zawsze jednym</a:t>
            </a:r>
          </a:p>
          <a:p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z elementów tego systemu – daje podstawy do zwolnienia z konieczności wykonywania</a:t>
            </a:r>
          </a:p>
          <a:p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audytu energetycznego przedsiębiorstwa co 4 lata. </a:t>
            </a:r>
          </a:p>
          <a:p>
            <a:endParaRPr lang="pl-P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Drugą przesłanką jest wdrożenie systemu zarządzania środowiskowego i audytu EMAS, jeśli w jego ramach także wykonano audyt energetyczny przedsiębiorstwa.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97" y="3191817"/>
            <a:ext cx="1661495" cy="104858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13" y="139129"/>
            <a:ext cx="1365622" cy="136562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635" y="828806"/>
            <a:ext cx="6145301" cy="67671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1" y="5720126"/>
            <a:ext cx="1093107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93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pl-PL" sz="3100" dirty="0"/>
            </a:br>
            <a:br>
              <a:rPr lang="pl-PL" sz="3100" dirty="0"/>
            </a:br>
            <a:br>
              <a:rPr lang="pl-PL" sz="3100" dirty="0"/>
            </a:br>
            <a:br>
              <a:rPr lang="pl-PL" sz="3100" dirty="0"/>
            </a:br>
            <a:r>
              <a:rPr lang="pl-PL" sz="3100" dirty="0"/>
              <a:t>System zarządzania energią = bezpieczeństwo energetyczne =</a:t>
            </a:r>
            <a:br>
              <a:rPr lang="pl-PL" sz="3100" dirty="0"/>
            </a:br>
            <a:br>
              <a:rPr lang="pl-PL" sz="3100" dirty="0"/>
            </a:br>
            <a:r>
              <a:rPr lang="pl-PL" sz="3100" dirty="0"/>
              <a:t>optymalizacja energetyczna = zwiększenie zysków</a:t>
            </a:r>
            <a:br>
              <a:rPr lang="pl-PL" sz="3100" dirty="0"/>
            </a:br>
            <a:br>
              <a:rPr lang="pl-PL" sz="3100" dirty="0"/>
            </a:br>
            <a:r>
              <a:rPr lang="pl-PL" sz="2000" dirty="0">
                <a:solidFill>
                  <a:schemeClr val="tx1"/>
                </a:solidFill>
              </a:rPr>
              <a:t>dziękuję za uwagę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Dariusz Bliźniak =Doradca energetyczny=zarządzanie energią  </a:t>
            </a:r>
            <a:r>
              <a:rPr lang="pl-PL" dirty="0" err="1"/>
              <a:t>energy</a:t>
            </a:r>
            <a:r>
              <a:rPr lang="pl-PL" dirty="0"/>
              <a:t> management  Tel. 797238085 </a:t>
            </a:r>
          </a:p>
          <a:p>
            <a:r>
              <a:rPr lang="pl-PL" dirty="0"/>
              <a:t>email: dariusz.Blizniak@SRP.PL</a:t>
            </a:r>
          </a:p>
        </p:txBody>
      </p:sp>
    </p:spTree>
    <p:extLst>
      <p:ext uri="{BB962C8B-B14F-4D97-AF65-F5344CB8AC3E}">
        <p14:creationId xmlns:p14="http://schemas.microsoft.com/office/powerpoint/2010/main" val="2336561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5898" y="102996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System zarządzania energią w przemyśle mleczarskim</a:t>
            </a:r>
          </a:p>
        </p:txBody>
      </p:sp>
      <p:sp>
        <p:nvSpPr>
          <p:cNvPr id="4" name="Prostokąt 3"/>
          <p:cNvSpPr/>
          <p:nvPr/>
        </p:nvSpPr>
        <p:spPr>
          <a:xfrm>
            <a:off x="519930" y="2316665"/>
            <a:ext cx="105828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Czy przy 20 stopniu zasilania mamy sami redukować moc i zawiesić produkcję (ponosząc duże straty) czy mamy czekać na kontakt OSD i polecenie obniżenia zapotrzebowania na moc?</a:t>
            </a:r>
          </a:p>
          <a:p>
            <a:endParaRPr lang="pl-P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Pobór energii powinien być ograniczony przez dany podmiot indywidualnie, w zależności od ogłoszonego przez OSP na dany przedział godzinowy stopnia zasilania.</a:t>
            </a:r>
          </a:p>
          <a:p>
            <a:endParaRPr lang="pl-P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Gdzie mogę znaleźć informację, o ile powinienem zmniejszyć zużycie poboru energii?</a:t>
            </a:r>
          </a:p>
          <a:p>
            <a:endParaRPr lang="pl-PL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umowie o świadczenie usług przesyłania, albo dystrybucji lub w umowie kompleksowej powinna być również określona wielkość maksymalnego ograniczenia w dostarczaniu i poborze energii elektrycznej przyporządkowana odbiorcy w poszczególnych stopniach zasilania oraz zasady przekazywania informacji w tym zakresie. </a:t>
            </a:r>
          </a:p>
          <a:p>
            <a:endParaRPr lang="pl-P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Wprowadzone ograniczenia dotyczą tych podmiotów, którzy w umowach mają zakontraktowaną moc umowną powyżej 300 kW, którzy nie są wyłączeni z obowiązku stosowania ograniczeń na podstawie Rozporządzenia Rady Ministrów z dnia 23 lipca 2007 r. w sprawie szczegółowych zasad i trybu wprowadzania ograniczeń w sprzedaży paliw stałych oraz w dostarczaniu i poborze energii elektrycznej lub ciepła (Dz. U. z 2007r. Nr 133 poz. 924)</a:t>
            </a:r>
          </a:p>
        </p:txBody>
      </p:sp>
      <p:sp>
        <p:nvSpPr>
          <p:cNvPr id="5" name="Prostokąt 4"/>
          <p:cNvSpPr/>
          <p:nvPr/>
        </p:nvSpPr>
        <p:spPr>
          <a:xfrm>
            <a:off x="1854876" y="1348188"/>
            <a:ext cx="8259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                           Budzik 2015  = 20 stopień zasilania   !!!!!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298" y="851019"/>
            <a:ext cx="4115708" cy="146564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24" y="851019"/>
            <a:ext cx="1838104" cy="146564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17" y="5715888"/>
            <a:ext cx="1093107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2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1" y="153238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System zarządzania energią w przemyśle mleczarskim</a:t>
            </a:r>
          </a:p>
        </p:txBody>
      </p:sp>
      <p:sp>
        <p:nvSpPr>
          <p:cNvPr id="3" name="Prostokąt 2"/>
          <p:cNvSpPr/>
          <p:nvPr/>
        </p:nvSpPr>
        <p:spPr>
          <a:xfrm>
            <a:off x="685801" y="2479677"/>
            <a:ext cx="109426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 stanie się jeśli nie wyłączę produkcji/ nie ograniczę zużycia energii? Czy za nie dostosowanie się do tych ograniczeń grożą mi jakieś kary? Kto nakłada kary?</a:t>
            </a:r>
          </a:p>
          <a:p>
            <a:endParaRPr lang="pl-PL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l-P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Kompetencje do nakładania kar pieniężnych ustawa Prawo Energetyczne przyznała, Prezesowi Urzędu Regulacji Energetyki, który ma prawo nałożyć karę pieniężną na podmioty, które: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 stosują się do ograniczeń w dostarczaniu i poborze energii (art. 56 ust.1 pkt 3a ustawy Prawo Energetyczne);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 stosują się do zasad i obowiązków w zakresie bezpieczeństwa pracy sieci elektroenergetycznej, planów i procedur stosowanych w sytuacji zagrożenia bezpieczeństwa dostaw energii elektrycznej, Instrukcji Ruchu i Eksploatacji Sieci właściwego operatora systemu, a także poleceń właściwego operatora (art. 56 ust. 1 pkt. 19 ustawy Prawo energetyczne).</a:t>
            </a:r>
          </a:p>
          <a:p>
            <a:endParaRPr lang="pl-P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Wysokość kary pieniężnej nie może przekroczyć 15% przychodu ukaranego przedsiębiorcy, osiągniętego w poprzednim roku podatkowym. Ponadto, Prezes URE (niezależnie od kary nałożonej na przedsiębiorstwo) może nałożyć karę pieniężną na kierownika przedsiębiorstwa energetycznego, w wysokości nie większej niż 300% jego miesięcznego wynagrodzenia.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992374"/>
            <a:ext cx="1835055" cy="14631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911" y="1042050"/>
            <a:ext cx="4115157" cy="141349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777" y="1305203"/>
            <a:ext cx="3920068" cy="49381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04" y="5837988"/>
            <a:ext cx="1093107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44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135458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>System zarządzania energią w przemyśle mleczarskim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70171" y="1631317"/>
            <a:ext cx="10394707" cy="33111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19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bezpośrednie korzyści: </a:t>
            </a:r>
          </a:p>
          <a:p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niższe koszty operacyjne, </a:t>
            </a:r>
          </a:p>
          <a:p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wyższe przychody operacyjne, </a:t>
            </a:r>
          </a:p>
          <a:p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przychody finansowe wynikające ze spieniężenia praw majątkowych wynikających z certyfikatów  Białych, błękitnych, zielonych, ŻÓŁTYCH, CZERWONYCH, </a:t>
            </a:r>
          </a:p>
          <a:p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przychody z obrotu energią, </a:t>
            </a:r>
          </a:p>
          <a:p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znaczne ograniczenie kosztów utylizacji produktów ubocznych i odpadów powstających  w procesie przetwórczym poprzez ich wykorzystanie do produkcji energii.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85" y="949171"/>
            <a:ext cx="5939098" cy="180407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03" y="5804710"/>
            <a:ext cx="1093107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87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500411"/>
              </p:ext>
            </p:extLst>
          </p:nvPr>
        </p:nvGraphicFramePr>
        <p:xfrm>
          <a:off x="459483" y="781353"/>
          <a:ext cx="10259877" cy="2278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478">
                  <a:extLst>
                    <a:ext uri="{9D8B030D-6E8A-4147-A177-3AD203B41FA5}">
                      <a16:colId xmlns:a16="http://schemas.microsoft.com/office/drawing/2014/main" val="3775242390"/>
                    </a:ext>
                  </a:extLst>
                </a:gridCol>
                <a:gridCol w="2286972">
                  <a:extLst>
                    <a:ext uri="{9D8B030D-6E8A-4147-A177-3AD203B41FA5}">
                      <a16:colId xmlns:a16="http://schemas.microsoft.com/office/drawing/2014/main" val="3736240321"/>
                    </a:ext>
                  </a:extLst>
                </a:gridCol>
                <a:gridCol w="2286972">
                  <a:extLst>
                    <a:ext uri="{9D8B030D-6E8A-4147-A177-3AD203B41FA5}">
                      <a16:colId xmlns:a16="http://schemas.microsoft.com/office/drawing/2014/main" val="586844930"/>
                    </a:ext>
                  </a:extLst>
                </a:gridCol>
                <a:gridCol w="1143485">
                  <a:extLst>
                    <a:ext uri="{9D8B030D-6E8A-4147-A177-3AD203B41FA5}">
                      <a16:colId xmlns:a16="http://schemas.microsoft.com/office/drawing/2014/main" val="4176897199"/>
                    </a:ext>
                  </a:extLst>
                </a:gridCol>
                <a:gridCol w="1143485">
                  <a:extLst>
                    <a:ext uri="{9D8B030D-6E8A-4147-A177-3AD203B41FA5}">
                      <a16:colId xmlns:a16="http://schemas.microsoft.com/office/drawing/2014/main" val="1893763597"/>
                    </a:ext>
                  </a:extLst>
                </a:gridCol>
                <a:gridCol w="1143485">
                  <a:extLst>
                    <a:ext uri="{9D8B030D-6E8A-4147-A177-3AD203B41FA5}">
                      <a16:colId xmlns:a16="http://schemas.microsoft.com/office/drawing/2014/main" val="2564833282"/>
                    </a:ext>
                  </a:extLst>
                </a:gridCol>
              </a:tblGrid>
              <a:tr h="2278250">
                <a:tc>
                  <a:txBody>
                    <a:bodyPr/>
                    <a:lstStyle/>
                    <a:p>
                      <a:endParaRPr lang="pl-PL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pl-PL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pl-P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silniki elektryczne </a:t>
                      </a:r>
                    </a:p>
                    <a:p>
                      <a:pPr algn="ctr"/>
                      <a:endParaRPr lang="pl-PL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pl-P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30%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pl-PL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pl-P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sprężone powietrze</a:t>
                      </a:r>
                    </a:p>
                    <a:p>
                      <a:pPr algn="ctr"/>
                      <a:r>
                        <a:rPr lang="pl-P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l-P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pl-PL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pl-P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wentylacja</a:t>
                      </a:r>
                    </a:p>
                    <a:p>
                      <a:pPr algn="ctr"/>
                      <a:endParaRPr lang="pl-PL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endParaRPr lang="pl-PL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pl-P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20%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pl-P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ciepło proce-</a:t>
                      </a:r>
                      <a:r>
                        <a:rPr lang="pl-PL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sowe</a:t>
                      </a:r>
                      <a:r>
                        <a:rPr lang="pl-P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endParaRPr lang="pl-PL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pl-P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pl-PL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pl-PL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ogrze</a:t>
                      </a:r>
                      <a:r>
                        <a:rPr lang="pl-P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  <a:p>
                      <a:r>
                        <a:rPr lang="pl-PL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wanie</a:t>
                      </a:r>
                      <a:r>
                        <a:rPr lang="pl-P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</a:t>
                      </a:r>
                    </a:p>
                    <a:p>
                      <a:endParaRPr lang="pl-PL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pl-P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pl-PL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pl-PL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oświe</a:t>
                      </a:r>
                      <a:r>
                        <a:rPr lang="pl-P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-tlenie </a:t>
                      </a:r>
                    </a:p>
                    <a:p>
                      <a:endParaRPr lang="pl-PL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pl-PL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98610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418455" y="377147"/>
            <a:ext cx="5170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Średnia wielkość zużycia energii w produkcji wynosi:</a:t>
            </a:r>
          </a:p>
        </p:txBody>
      </p:sp>
      <p:sp>
        <p:nvSpPr>
          <p:cNvPr id="4" name="Prostokąt 3"/>
          <p:cNvSpPr/>
          <p:nvPr/>
        </p:nvSpPr>
        <p:spPr>
          <a:xfrm>
            <a:off x="8282474" y="3167500"/>
            <a:ext cx="1944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/>
              <a:t>Źródło: www.energie.ch</a:t>
            </a:r>
            <a:r>
              <a:rPr lang="pl-PL" dirty="0"/>
              <a:t>.</a:t>
            </a:r>
          </a:p>
        </p:txBody>
      </p:sp>
      <p:sp>
        <p:nvSpPr>
          <p:cNvPr id="5" name="Prostokąt 4"/>
          <p:cNvSpPr/>
          <p:nvPr/>
        </p:nvSpPr>
        <p:spPr>
          <a:xfrm>
            <a:off x="531959" y="3763462"/>
            <a:ext cx="10114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raportów niezależnych badań wynika, że przy właściwym zarządzaniu zużyciem energii w przedsiębiorstwie możliwe jest obniżenie kosztów mediów o 25%  lub więcej.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3" y="5774564"/>
            <a:ext cx="1093107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50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127861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pl-PL" sz="2800" dirty="0"/>
              <a:t>System zarządzania energią w przemyśle mleczarskim</a:t>
            </a:r>
          </a:p>
        </p:txBody>
      </p:sp>
      <p:sp>
        <p:nvSpPr>
          <p:cNvPr id="3" name="Prostokąt 2"/>
          <p:cNvSpPr/>
          <p:nvPr/>
        </p:nvSpPr>
        <p:spPr>
          <a:xfrm>
            <a:off x="219610" y="697310"/>
            <a:ext cx="1132926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Bariery: </a:t>
            </a:r>
          </a:p>
          <a:p>
            <a:endParaRPr lang="pl-P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Przede wszystkim w kadrze zarządzającej wszystkich szczebli ( ale także w kadrze technicznej) występuje brak wiary w znaczenie i możliwości oszczędzania energii wypływający z braku wiedzy na temat korzyści płynących z oszczędzania energii.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Skutkiem takiego podejścia jest brak w strukturach organizacyjnych przedsiębiorstw komórek zewnętrznych lub wewnętrznych zarządzania energią, np. doradcy energetycznego.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Przy podejmowaniu decyzji inwestycyjnych dominują kryteria minimalizacji kosztów inwestycyjnych nad całkowitymi kosztami zużycia energii w cyklu życia urządzenia, linii technologicznej czy nieruchomości. </a:t>
            </a:r>
          </a:p>
          <a:p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Niedostrzeganie możliwości oszczędzania energii poprzez proste rozwiązania organizacyjne i niskonakładowe rozwiązania techniczne.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Brak rozeznania dostępnych  źródeł finansowania inwestycji energooszczędnych</a:t>
            </a:r>
            <a:r>
              <a:rPr lang="pl-PL" dirty="0"/>
              <a:t>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02" y="5724323"/>
            <a:ext cx="1093107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95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625" y="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>System zarządzania energią w przemyśle mleczarskim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67049" y="1365491"/>
            <a:ext cx="10394707" cy="4005095"/>
          </a:xfrm>
        </p:spPr>
        <p:txBody>
          <a:bodyPr>
            <a:normAutofit/>
          </a:bodyPr>
          <a:lstStyle/>
          <a:p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decyzja o zwiększeniu efektywności energetycznej;</a:t>
            </a:r>
          </a:p>
          <a:p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Zidentyfikowanie podstawowych obszarów zużycia energii;</a:t>
            </a:r>
          </a:p>
          <a:p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Wyłonienie odpowiedzialnego za podjęcie działań  doradcy </a:t>
            </a:r>
          </a:p>
          <a:p>
            <a:pPr marL="0" indent="0">
              <a:buNone/>
            </a:pP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energetycznego;</a:t>
            </a:r>
          </a:p>
          <a:p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Przeprowadzenie audytu energetycznego;</a:t>
            </a:r>
          </a:p>
          <a:p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Wprowadzenie systemu zarządzania energią i planu zwiększenia efektywności energetycznej;</a:t>
            </a:r>
          </a:p>
          <a:p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Przeprowadzenie szkoleń dla kadry menadżerskiej i technicznej;</a:t>
            </a:r>
          </a:p>
          <a:p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Wprowadzenie systemu monitorowania wyników i nagradzania liderów.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293" y="1151965"/>
            <a:ext cx="3044650" cy="160333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28" y="5724323"/>
            <a:ext cx="1093107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29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5317" y="-5508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>System zarządzania energią w przemyśle mleczarskim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18703" y="1377487"/>
            <a:ext cx="55019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Bezpieczeństwo energetyczne</a:t>
            </a:r>
          </a:p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przedsiębiorcy 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to jego</a:t>
            </a:r>
          </a:p>
          <a:p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pewność co do dostępu do potrzebnej mu energii:</a:t>
            </a:r>
          </a:p>
          <a:p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czasie,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ilości,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jakości przez niego oczekiwanej,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przy akceptowalnej przez niego cenie. 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5884240" y="129710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Optymalizacja energetyczna w</a:t>
            </a:r>
          </a:p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przedsiębiorstwie:</a:t>
            </a:r>
          </a:p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obniżenie kosztów operacyjnych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poprzez obniżenie zużycia końcowego energii spowodowane zmianami technologicznymi, gospodarczymi i/lub zmianami </a:t>
            </a:r>
            <a:r>
              <a:rPr lang="pl-PL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zachowań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uzyskanie przychodów operacyjnych  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 sprzedaży energii lub ciepła/chłodu z własnych źródeł generacyjnych – inwestycje.</a:t>
            </a:r>
          </a:p>
          <a:p>
            <a:endParaRPr lang="pl-PL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329" y="1097823"/>
            <a:ext cx="914400" cy="9144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95" y="1093616"/>
            <a:ext cx="973853" cy="91860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20" y="5746404"/>
            <a:ext cx="1093107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36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857</TotalTime>
  <Words>3021</Words>
  <Application>Microsoft Office PowerPoint</Application>
  <PresentationFormat>Panoramiczny</PresentationFormat>
  <Paragraphs>325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4" baseType="lpstr">
      <vt:lpstr>Arial</vt:lpstr>
      <vt:lpstr>Calibri</vt:lpstr>
      <vt:lpstr>Impact</vt:lpstr>
      <vt:lpstr>Verdana</vt:lpstr>
      <vt:lpstr>Wingdings</vt:lpstr>
      <vt:lpstr>Wydarzenie główne</vt:lpstr>
      <vt:lpstr>System Zarządzania energią = bezpieczeństwo energetyczne = optymalizacja energetyczna = zwiększenie zysków</vt:lpstr>
      <vt:lpstr>System zarządzania energią w przemyśle mleczarskim</vt:lpstr>
      <vt:lpstr>System zarządzania energią w przemyśle mleczarskim</vt:lpstr>
      <vt:lpstr>System zarządzania energią w przemyśle mleczarskim</vt:lpstr>
      <vt:lpstr>System zarządzania energią w przemyśle mleczarskim</vt:lpstr>
      <vt:lpstr>Prezentacja programu PowerPoint</vt:lpstr>
      <vt:lpstr>System zarządzania energią w przemyśle mleczarskim</vt:lpstr>
      <vt:lpstr>System zarządzania energią w przemyśle mleczarskim</vt:lpstr>
      <vt:lpstr>System zarządzania energią w przemyśle mleczarskim</vt:lpstr>
      <vt:lpstr>System zarządzania energią w przemyśle mleczarskim</vt:lpstr>
      <vt:lpstr>System zarządzania energią w przemyśle mleczarskim</vt:lpstr>
      <vt:lpstr>System zarządzania energią w przemyśle mleczarskim</vt:lpstr>
      <vt:lpstr>System zarządzania energią w przemyśle mleczarskim  </vt:lpstr>
      <vt:lpstr>System zarządzania energią w przemyśle mleczarskim </vt:lpstr>
      <vt:lpstr>Prezentacja programu PowerPoint</vt:lpstr>
      <vt:lpstr>System zarządzania energią w przemyśle mleczarskim </vt:lpstr>
      <vt:lpstr>Prezentacja programu PowerPoint</vt:lpstr>
      <vt:lpstr>System zarządzania energią w przemyśle mleczarskim   </vt:lpstr>
      <vt:lpstr>System zarządzania energią w przemyśle mleczarskim  </vt:lpstr>
      <vt:lpstr>System zarządzania energią w przemyśle mleczarskim  </vt:lpstr>
      <vt:lpstr>System zarządzania energią w przemyśle mleczarskim </vt:lpstr>
      <vt:lpstr>System zarządzania energią w przemyśle mleczarskim</vt:lpstr>
      <vt:lpstr>Prezentacja programu PowerPoint</vt:lpstr>
      <vt:lpstr>Prezentacja programu PowerPoint</vt:lpstr>
      <vt:lpstr>System zarządzania energią w przemyśle mleczarskim</vt:lpstr>
      <vt:lpstr>System zarządzania energią w przemyśle mleczarskim</vt:lpstr>
      <vt:lpstr>System zarządzania energią w przemyśle mleczarskim</vt:lpstr>
      <vt:lpstr>    System zarządzania energią = bezpieczeństwo energetyczne =  optymalizacja energetyczna = zwiększenie zysków  dziękuję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Zarządzania energią = bezpieczeństwo energetyczne = optymalizacja energetyczna = zwiększenie zysków</dc:title>
  <dc:creator>standard</dc:creator>
  <cp:lastModifiedBy>standard</cp:lastModifiedBy>
  <cp:revision>87</cp:revision>
  <dcterms:created xsi:type="dcterms:W3CDTF">2016-12-28T08:39:15Z</dcterms:created>
  <dcterms:modified xsi:type="dcterms:W3CDTF">2017-01-03T20:05:10Z</dcterms:modified>
</cp:coreProperties>
</file>